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</p:sldIdLst>
  <p:sldSz cy="6858000" cx="9906000"/>
  <p:notesSz cx="68056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>
        <p15:guide id="1" orient="horz" pos="3130">
          <p15:clr>
            <a:srgbClr val="000000"/>
          </p15:clr>
        </p15:guide>
        <p15:guide id="2" pos="2143">
          <p15:clr>
            <a:srgbClr val="000000"/>
          </p15:clr>
        </p15:guide>
      </p15:notesGuideLst>
    </p:ext>
    <p:ext uri="GoogleSlidesCustomDataVersion2">
      <go:slidesCustomData xmlns:go="http://customooxmlschemas.google.com/" r:id="rId220" roundtripDataSignature="AMtx7mhhsDYSUFmItTZmY6T38svRFwxo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25B33A-0818-4235-9410-A86B2822DFD1}">
  <a:tblStyle styleId="{8A25B33A-0818-4235-9410-A86B2822DFD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30" orient="horz"/>
        <p:guide pos="2143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0" Type="http://customschemas.google.com/relationships/presentationmetadata" Target="meta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939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" name="Google Shape;23;p1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2e7a5c8b0_0_29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382e7a5c8b0_0_29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82e7a5c8b0_0_11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g382e7a5c8b0_0_11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82e7a5c8b0_0_12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g382e7a5c8b0_0_12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82e7a5c8b0_0_13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382e7a5c8b0_0_13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82e7a5c8b0_0_13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g382e7a5c8b0_0_13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82e7a5c8b0_0_14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g382e7a5c8b0_0_14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82e7a5c8b0_0_14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g382e7a5c8b0_0_14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82e7a5c8b0_0_15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382e7a5c8b0_0_15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82e7a5c8b0_0_16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382e7a5c8b0_0_16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82e7a5c8b0_0_16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g382e7a5c8b0_0_16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82e7a5c8b0_0_18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g382e7a5c8b0_0_18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2e7a5c8b0_0_30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382e7a5c8b0_0_30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82e7a5c8b0_0_19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" name="Google Shape;685;g382e7a5c8b0_0_19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82e7a5c8b0_0_17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g382e7a5c8b0_0_17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2e7a5c8b0_0_20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g382e7a5c8b0_0_20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82e7a5c8b0_0_20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g382e7a5c8b0_0_20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82e7a5c8b0_0_21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g382e7a5c8b0_0_21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82e7a5c8b0_0_22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g382e7a5c8b0_0_22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82e7a5c8b0_0_22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g382e7a5c8b0_0_22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82e7a5c8b0_0_23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g382e7a5c8b0_0_23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82e7a5c8b0_0_23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382e7a5c8b0_0_23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82e7a5c8b0_0_24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g382e7a5c8b0_0_24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2e7a5c8b0_0_30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382e7a5c8b0_0_30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2e7a5c8b0_0_25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g382e7a5c8b0_0_25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82e7a5c8b0_0_25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1" name="Google Shape;751;g382e7a5c8b0_0_25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82e7a5c8b0_0_26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7" name="Google Shape;757;g382e7a5c8b0_0_26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82e7a5c8b0_0_27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g382e7a5c8b0_0_27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82e7a5c8b0_0_27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382e7a5c8b0_0_27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82e7a5c8b0_0_28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" name="Google Shape;775;g382e7a5c8b0_0_28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82e7a5c8b0_0_18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g382e7a5c8b0_0_18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82e7a5c8b0_0_33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7" name="Google Shape;787;g382e7a5c8b0_0_33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82e7a5c8b0_0_34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3" name="Google Shape;793;g382e7a5c8b0_0_34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82e7a5c8b0_0_34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" name="Google Shape;799;g382e7a5c8b0_0_34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2e7a5c8b0_0_31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382e7a5c8b0_0_31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82e7a5c8b0_0_35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5" name="Google Shape;805;g382e7a5c8b0_0_35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82e7a5c8b0_0_35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g382e7a5c8b0_0_35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82e7a5c8b0_0_36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7" name="Google Shape;817;g382e7a5c8b0_0_36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82e7a5c8b0_0_37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3" name="Google Shape;823;g382e7a5c8b0_0_37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82e7a5c8b0_0_4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9" name="Google Shape;829;g382e7a5c8b0_0_4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82e7a5c8b0_0_37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5" name="Google Shape;835;g382e7a5c8b0_0_37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82e7a5c8b0_0_38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1" name="Google Shape;841;g382e7a5c8b0_0_38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82e7a5c8b0_0_39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7" name="Google Shape;847;g382e7a5c8b0_0_39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82e7a5c8b0_0_39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3" name="Google Shape;853;g382e7a5c8b0_0_39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82e7a5c8b0_0_40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9" name="Google Shape;859;g382e7a5c8b0_0_40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2e7a5c8b0_0_31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82e7a5c8b0_0_31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82e7a5c8b0_0_40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5" name="Google Shape;865;g382e7a5c8b0_0_40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82e7a5c8b0_0_41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g382e7a5c8b0_0_41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82e7a5c8b0_0_42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7" name="Google Shape;877;g382e7a5c8b0_0_42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82e7a5c8b0_0_42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g382e7a5c8b0_0_42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82e7a5c8b0_0_43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0" name="Google Shape;890;g382e7a5c8b0_0_43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82e7a5c8b0_0_92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6" name="Google Shape;896;g382e7a5c8b0_0_92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82e7a5c8b0_0_44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2" name="Google Shape;902;g382e7a5c8b0_0_44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82e7a5c8b0_0_46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8" name="Google Shape;908;g382e7a5c8b0_0_46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82e7a5c8b0_0_46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4" name="Google Shape;914;g382e7a5c8b0_0_46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82e7a5c8b0_0_47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g382e7a5c8b0_0_47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2e7a5c8b0_0_32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382e7a5c8b0_0_32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82e7a5c8b0_0_47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6" name="Google Shape;926;g382e7a5c8b0_0_47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82e7a5c8b0_0_48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2" name="Google Shape;932;g382e7a5c8b0_0_48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82e7a5c8b0_0_49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g382e7a5c8b0_0_49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82e7a5c8b0_0_50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4" name="Google Shape;944;g382e7a5c8b0_0_50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82e7a5c8b0_0_50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0" name="Google Shape;950;g382e7a5c8b0_0_50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82e7a5c8b0_0_51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6" name="Google Shape;956;g382e7a5c8b0_0_51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82e7a5c8b0_0_52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2" name="Google Shape;962;g382e7a5c8b0_0_52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82e7a5c8b0_0_52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8" name="Google Shape;968;g382e7a5c8b0_0_52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82e7a5c8b0_0_53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4" name="Google Shape;974;g382e7a5c8b0_0_53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82e7a5c8b0_0_93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g382e7a5c8b0_0_93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801d85b17_0_3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37801d85b17_0_3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82e7a5c8b0_0_94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g382e7a5c8b0_0_94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82e7a5c8b0_0_53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2" name="Google Shape;992;g382e7a5c8b0_0_53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82e7a5c8b0_0_54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8" name="Google Shape;998;g382e7a5c8b0_0_54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82e7a5c8b0_0_55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g382e7a5c8b0_0_55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82e7a5c8b0_0_55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0" name="Google Shape;1010;g382e7a5c8b0_0_55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82e7a5c8b0_0_56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6" name="Google Shape;1016;g382e7a5c8b0_0_56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82e7a5c8b0_0_56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2" name="Google Shape;1022;g382e7a5c8b0_0_56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82e7a5c8b0_0_57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g382e7a5c8b0_0_57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82e7a5c8b0_0_58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4" name="Google Shape;1034;g382e7a5c8b0_0_58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82e7a5c8b0_0_94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0" name="Google Shape;1040;g382e7a5c8b0_0_94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801d85b17_0_3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37801d85b17_0_3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82e7a5c8b0_0_58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6" name="Google Shape;1046;g382e7a5c8b0_0_58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82e7a5c8b0_0_59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2" name="Google Shape;1052;g382e7a5c8b0_0_59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82e7a5c8b0_0_59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g382e7a5c8b0_0_59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82e7a5c8b0_0_45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4" name="Google Shape;1064;g382e7a5c8b0_0_45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82e7a5c8b0_0_60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0" name="Google Shape;1070;g382e7a5c8b0_0_60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82e7a5c8b0_0_61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6" name="Google Shape;1076;g382e7a5c8b0_0_61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82e7a5c8b0_0_64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2" name="Google Shape;1082;g382e7a5c8b0_0_64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82e7a5c8b0_0_62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8" name="Google Shape;1088;g382e7a5c8b0_0_62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82e7a5c8b0_0_63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4" name="Google Shape;1094;g382e7a5c8b0_0_63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82e7a5c8b0_0_64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0" name="Google Shape;1100;g382e7a5c8b0_0_64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01d85b17_0_4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7801d85b17_0_4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82e7a5c8b0_0_65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6" name="Google Shape;1106;g382e7a5c8b0_0_65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82e7a5c8b0_0_65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2" name="Google Shape;1112;g382e7a5c8b0_0_65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82e7a5c8b0_0_66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8" name="Google Shape;1118;g382e7a5c8b0_0_66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82e7a5c8b0_0_67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4" name="Google Shape;1124;g382e7a5c8b0_0_67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82e7a5c8b0_0_68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0" name="Google Shape;1130;g382e7a5c8b0_0_68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82e7a5c8b0_0_69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6" name="Google Shape;1136;g382e7a5c8b0_0_69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82e7a5c8b0_0_68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2" name="Google Shape;1142;g382e7a5c8b0_0_68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82e7a5c8b0_0_69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8" name="Google Shape;1148;g382e7a5c8b0_0_69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82e7a5c8b0_0_70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4" name="Google Shape;1154;g382e7a5c8b0_0_70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82e7a5c8b0_0_71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0" name="Google Shape;1160;g382e7a5c8b0_0_71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801d85b17_0_6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7801d85b17_0_6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82e7a5c8b0_0_71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6" name="Google Shape;1166;g382e7a5c8b0_0_71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82e7a5c8b0_0_72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2" name="Google Shape;1172;g382e7a5c8b0_0_72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82e7a5c8b0_0_73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8" name="Google Shape;1178;g382e7a5c8b0_0_73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82e7a5c8b0_0_73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4" name="Google Shape;1184;g382e7a5c8b0_0_73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82e7a5c8b0_0_74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0" name="Google Shape;1190;g382e7a5c8b0_0_74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82e7a5c8b0_0_75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6" name="Google Shape;1196;g382e7a5c8b0_0_75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82e7a5c8b0_0_75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2" name="Google Shape;1202;g382e7a5c8b0_0_75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82e7a5c8b0_0_76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8" name="Google Shape;1208;g382e7a5c8b0_0_76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82e7a5c8b0_0_77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4" name="Google Shape;1214;g382e7a5c8b0_0_77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82e7a5c8b0_0_77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0" name="Google Shape;1220;g382e7a5c8b0_0_77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p2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801d85b17_0_7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37801d85b17_0_7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82e7a5c8b0_0_79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6" name="Google Shape;1226;g382e7a5c8b0_0_79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82e7a5c8b0_0_78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2" name="Google Shape;1232;g382e7a5c8b0_0_78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82e7a5c8b0_0_79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8" name="Google Shape;1238;g382e7a5c8b0_0_79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82e7a5c8b0_0_80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4" name="Google Shape;1244;g382e7a5c8b0_0_80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82e7a5c8b0_0_81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0" name="Google Shape;1250;g382e7a5c8b0_0_81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82e7a5c8b0_0_80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6" name="Google Shape;1256;g382e7a5c8b0_0_80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82e7a5c8b0_0_82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2" name="Google Shape;1262;g382e7a5c8b0_0_82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82e7a5c8b0_0_82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8" name="Google Shape;1268;g382e7a5c8b0_0_82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82e7a5c8b0_0_83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4" name="Google Shape;1274;g382e7a5c8b0_0_83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82e7a5c8b0_0_83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0" name="Google Shape;1280;g382e7a5c8b0_0_83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801d85b17_0_7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7801d85b17_0_7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82e7a5c8b0_0_84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6" name="Google Shape;1286;g382e7a5c8b0_0_84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82e7a5c8b0_0_85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2" name="Google Shape;1292;g382e7a5c8b0_0_85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382e7a5c8b0_0_85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8" name="Google Shape;1298;g382e7a5c8b0_0_85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82e7a5c8b0_0_86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5" name="Google Shape;1305;g382e7a5c8b0_0_86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801d85b17_0_8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37801d85b17_0_8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801d85b17_0_8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37801d85b17_0_8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801d85b17_0_9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37801d85b17_0_9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801d85b17_0_9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37801d85b17_0_9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801d85b17_0_10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7801d85b17_0_10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801d85b17_0_19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37801d85b17_0_19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801d85b17_0_20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7801d85b17_0_20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801d85b17_0_21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7801d85b17_0_21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7801d85b17_0_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" name="Google Shape;35;g37801d85b17_0_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801d85b17_0_22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37801d85b17_0_22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801d85b17_0_23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37801d85b17_0_23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801d85b17_0_23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37801d85b17_0_23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801d85b17_0_24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7801d85b17_0_24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801d85b17_0_25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7801d85b17_0_25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801d85b17_0_25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7801d85b17_0_25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801d85b17_0_11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37801d85b17_0_11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801d85b17_0_11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37801d85b17_0_11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801d85b17_0_12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7801d85b17_0_12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801d85b17_0_12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37801d85b17_0_12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82e7a5c8b0_0_74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" name="Google Shape;41;g382e7a5c8b0_0_74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801d85b17_0_13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37801d85b17_0_13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801d85b17_0_14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37801d85b17_0_14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801d85b17_0_15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37801d85b17_0_15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801d85b17_0_16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37801d85b17_0_16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801d85b17_0_17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37801d85b17_0_17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801d85b17_0_17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37801d85b17_0_17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801d85b17_0_26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37801d85b17_0_26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7801d85b17_0_28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37801d85b17_0_28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801d85b17_0_29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37801d85b17_0_29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801d85b17_0_29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37801d85b17_0_29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7801d85b17_0_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g37801d85b17_0_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801d85b17_0_30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37801d85b17_0_30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7801d85b17_0_31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37801d85b17_0_31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801d85b17_0_32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37801d85b17_0_32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7801d85b17_0_32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37801d85b17_0_32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7801d85b17_0_33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37801d85b17_0_33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801d85b17_0_34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37801d85b17_0_34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801d85b17_0_34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37801d85b17_0_34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82e7a5c8b0_0_91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382e7a5c8b0_0_91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801d85b17_0_35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37801d85b17_0_35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801d85b17_0_36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37801d85b17_0_36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7801d85b17_0_1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g37801d85b17_0_1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801d85b17_0_36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37801d85b17_0_36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82e7a5c8b0_0_87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382e7a5c8b0_0_87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2e7a5c8b0_0_88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382e7a5c8b0_0_88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82e7a5c8b0_0_88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382e7a5c8b0_0_88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82e7a5c8b0_0_89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382e7a5c8b0_0_89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2e7a5c8b0_0_89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382e7a5c8b0_0_89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2e7a5c8b0_0_90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382e7a5c8b0_0_90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82e7a5c8b0_0_91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382e7a5c8b0_0_91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801d85b17_0_37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37801d85b17_0_37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801d85b17_0_38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37801d85b17_0_38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801d85b17_0_1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g37801d85b17_0_1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801d85b17_0_38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37801d85b17_0_38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7801d85b17_0_39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37801d85b17_0_39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7801d85b17_0_39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37801d85b17_0_39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7801d85b17_0_40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37801d85b17_0_40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7801d85b17_0_41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37801d85b17_0_41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7801d85b17_0_41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37801d85b17_0_41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7801d85b17_0_42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g37801d85b17_0_42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7801d85b17_0_42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37801d85b17_0_42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7801d85b17_0_43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37801d85b17_0_43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801d85b17_0_44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37801d85b17_0_44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801d85b17_0_2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37801d85b17_0_2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7801d85b17_0_44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37801d85b17_0_44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7801d85b17_0_45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37801d85b17_0_45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7801d85b17_0_45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37801d85b17_0_45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801d85b17_0_46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37801d85b17_0_46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82e7a5c8b0_0_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382e7a5c8b0_0_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82e7a5c8b0_0_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382e7a5c8b0_0_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82e7a5c8b0_0_1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382e7a5c8b0_0_1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82e7a5c8b0_0_1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382e7a5c8b0_0_1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82e7a5c8b0_0_2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382e7a5c8b0_0_2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82e7a5c8b0_0_92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g382e7a5c8b0_0_923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2e7a5c8b0_0_28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g382e7a5c8b0_0_28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2e7a5c8b0_0_3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382e7a5c8b0_0_3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2e7a5c8b0_0_4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382e7a5c8b0_0_4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82e7a5c8b0_0_5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382e7a5c8b0_0_5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82e7a5c8b0_0_5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g382e7a5c8b0_0_5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82e7a5c8b0_0_6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382e7a5c8b0_0_6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2e7a5c8b0_0_8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g382e7a5c8b0_0_8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82e7a5c8b0_0_8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382e7a5c8b0_0_8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82e7a5c8b0_0_9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382e7a5c8b0_0_9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82e7a5c8b0_0_10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382e7a5c8b0_0_10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82e7a5c8b0_0_11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g382e7a5c8b0_0_11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6597352"/>
            <a:ext cx="9906000" cy="260648"/>
          </a:xfrm>
          <a:prstGeom prst="rect">
            <a:avLst/>
          </a:prstGeom>
          <a:gradFill>
            <a:gsLst>
              <a:gs pos="0">
                <a:srgbClr val="D2D2D2"/>
              </a:gs>
              <a:gs pos="35000">
                <a:srgbClr val="E1E1E1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"/>
          <p:cNvSpPr txBox="1"/>
          <p:nvPr/>
        </p:nvSpPr>
        <p:spPr>
          <a:xfrm>
            <a:off x="4612144" y="6590870"/>
            <a:ext cx="678447" cy="238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0">
                <a:srgbClr val="F6F9FC"/>
              </a:gs>
              <a:gs pos="80000">
                <a:srgbClr val="411B54"/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"/>
          <p:cNvSpPr txBox="1"/>
          <p:nvPr/>
        </p:nvSpPr>
        <p:spPr>
          <a:xfrm>
            <a:off x="3901479" y="182738"/>
            <a:ext cx="5754150" cy="43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1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/>
          <p:nvPr/>
        </p:nvSpPr>
        <p:spPr>
          <a:xfrm>
            <a:off x="0" y="6597352"/>
            <a:ext cx="9906000" cy="260648"/>
          </a:xfrm>
          <a:prstGeom prst="rect">
            <a:avLst/>
          </a:prstGeom>
          <a:gradFill>
            <a:gsLst>
              <a:gs pos="0">
                <a:srgbClr val="D2D2D2"/>
              </a:gs>
              <a:gs pos="35000">
                <a:srgbClr val="E1E1E1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"/>
          <p:cNvSpPr txBox="1"/>
          <p:nvPr/>
        </p:nvSpPr>
        <p:spPr>
          <a:xfrm>
            <a:off x="4612144" y="6590870"/>
            <a:ext cx="678447" cy="238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6913"/>
          <a:stretch/>
        </p:blipFill>
        <p:spPr>
          <a:xfrm>
            <a:off x="6327320" y="-254"/>
            <a:ext cx="3578679" cy="70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/>
          <p:nvPr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0">
                <a:srgbClr val="F6F9FC"/>
              </a:gs>
              <a:gs pos="80000">
                <a:srgbClr val="411B54"/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6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5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8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5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5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6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61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60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6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6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71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6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7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6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73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69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8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70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7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75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77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76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7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7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8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80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8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83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84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8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90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88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89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8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86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91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93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92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94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99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95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96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01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9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11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00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98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03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03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04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06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10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05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07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13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09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08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12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14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1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15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16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18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20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21.png"/><Relationship Id="rId4" Type="http://schemas.openxmlformats.org/officeDocument/2006/relationships/image" Target="../media/image223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6.png"/><Relationship Id="rId4" Type="http://schemas.openxmlformats.org/officeDocument/2006/relationships/image" Target="../media/image9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7.png"/><Relationship Id="rId4" Type="http://schemas.openxmlformats.org/officeDocument/2006/relationships/image" Target="../media/image118.jpg"/><Relationship Id="rId5" Type="http://schemas.openxmlformats.org/officeDocument/2006/relationships/image" Target="../media/image9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4.png"/><Relationship Id="rId4" Type="http://schemas.openxmlformats.org/officeDocument/2006/relationships/image" Target="../media/image9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1.png"/><Relationship Id="rId4" Type="http://schemas.openxmlformats.org/officeDocument/2006/relationships/image" Target="../media/image13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"/>
          <p:cNvSpPr txBox="1"/>
          <p:nvPr/>
        </p:nvSpPr>
        <p:spPr>
          <a:xfrm>
            <a:off x="1984257" y="2051780"/>
            <a:ext cx="6161386" cy="6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4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구현결과화면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j-2-01" id="26" name="Google Shape;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15372" y="2698105"/>
            <a:ext cx="7478810" cy="4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oogle Shape;79;g382e7a5c8b0_0_29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 확인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0" name="Google Shape;80;g382e7a5c8b0_0_295" title="화면 캡처 2025-08-27 1718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63" y="1626249"/>
            <a:ext cx="9041474" cy="43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7" name="Google Shape;627;g382e7a5c8b0_0_11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 봉사 활동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28" name="Google Shape;628;g382e7a5c8b0_0_118" title="화면 캡처 2025-08-27 1550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490" y="1461925"/>
            <a:ext cx="5788601" cy="491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g382e7a5c8b0_0_12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 봉사 활동 상세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34" name="Google Shape;634;g382e7a5c8b0_0_124" title="화면 캡처 2025-08-27 1601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916" y="1445396"/>
            <a:ext cx="5059201" cy="496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9" name="Google Shape;639;g382e7a5c8b0_0_13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ESG 활동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40" name="Google Shape;640;g382e7a5c8b0_0_131" title="화면 캡처 2025-08-27 1601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725" y="1486600"/>
            <a:ext cx="6357250" cy="49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" name="Google Shape;645;g382e7a5c8b0_0_13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 사회 협력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46" name="Google Shape;646;g382e7a5c8b0_0_137" title="화면 캡처 2025-08-27 1603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88" y="1438925"/>
            <a:ext cx="7697601" cy="493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1" name="Google Shape;651;g382e7a5c8b0_0_14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52" name="Google Shape;652;g382e7a5c8b0_0_143" title="화면 캡처 2025-08-27 1622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25" y="1614250"/>
            <a:ext cx="8933925" cy="45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7" name="Google Shape;657;g382e7a5c8b0_0_14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58" name="Google Shape;658;g382e7a5c8b0_0_149" title="화면 캡처 2025-08-27 1622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13" y="1455400"/>
            <a:ext cx="8997149" cy="483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3" name="Google Shape;663;g382e7a5c8b0_0_15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강좌 및 행사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64" name="Google Shape;664;g382e7a5c8b0_0_155" title="화면 캡처 2025-08-27 1624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88" y="1515175"/>
            <a:ext cx="8664426" cy="48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Google Shape;669;g382e7a5c8b0_0_16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강좌 및 행사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70" name="Google Shape;670;g382e7a5c8b0_0_161" title="화면 캡처 2025-08-27 1624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25" y="1481950"/>
            <a:ext cx="8459525" cy="48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" name="Google Shape;675;g382e7a5c8b0_0_16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증명서 발급 신청(온라인 진단서)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76" name="Google Shape;676;g382e7a5c8b0_0_167" title="화면 캡처 2025-08-27 1640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388" y="1475298"/>
            <a:ext cx="7386799" cy="49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" name="Google Shape;681;g382e7a5c8b0_0_18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증명서 발급 신청(온라인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소견서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82" name="Google Shape;682;g382e7a5c8b0_0_189" title="소견서발급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525" y="1425450"/>
            <a:ext cx="6494576" cy="502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g382e7a5c8b0_0_30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증명서 발급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6" name="Google Shape;86;g382e7a5c8b0_0_301" title="화면 캡처 2025-08-27 1719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350" y="1433992"/>
            <a:ext cx="7428877" cy="50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Google Shape;687;g382e7a5c8b0_0_19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증명서 발급 신청(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방문 발급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88" name="Google Shape;688;g382e7a5c8b0_0_195" title="화면 캡처 2025-08-27 1651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650" y="1437850"/>
            <a:ext cx="3789925" cy="49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3" name="Google Shape;693;g382e7a5c8b0_0_17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증명서 발급 신청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이력 페이지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(온라인 진단서)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94" name="Google Shape;694;g382e7a5c8b0_0_173" title="발급이력조회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13" y="2545375"/>
            <a:ext cx="9086150" cy="2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9" name="Google Shape;699;g382e7a5c8b0_0_20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증명서 발급 신청 이력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상세보기(진단서)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00" name="Google Shape;700;g382e7a5c8b0_0_202" title="진단서 상세보기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563" y="1521850"/>
            <a:ext cx="7624449" cy="48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5" name="Google Shape;705;g382e7a5c8b0_0_20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증명서 발급 신청 이력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상세보기 (소견서)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06" name="Google Shape;706;g382e7a5c8b0_0_208" title="소견서 상세보기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338" y="1451999"/>
            <a:ext cx="7121325" cy="49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1" name="Google Shape;711;g382e7a5c8b0_0_21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증명서 발급 신청 이력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다운로드(진단서 PDF파일)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12" name="Google Shape;712;g382e7a5c8b0_0_214" title="진단서 pdf파일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550" y="1451300"/>
            <a:ext cx="3576900" cy="49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" name="Google Shape;717;g382e7a5c8b0_0_22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증명서 발급 신청 이력 다운로드(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소견서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PDF파일)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18" name="Google Shape;718;g382e7a5c8b0_0_220" title="소견서 pdf 파일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725" y="1472400"/>
            <a:ext cx="6942126" cy="48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Google Shape;723;g382e7a5c8b0_0_22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자주 묻는 질문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24" name="Google Shape;724;g382e7a5c8b0_0_226" title="자주묻는 질문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473" y="1415500"/>
            <a:ext cx="6309050" cy="50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9" name="Google Shape;729;g382e7a5c8b0_0_23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자주 묻는 질문 답변 확인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30" name="Google Shape;730;g382e7a5c8b0_0_233" title="화면 캡처 2025-08-27 1652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890" y="1465296"/>
            <a:ext cx="5705526" cy="49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5" name="Google Shape;735;g382e7a5c8b0_0_23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고객의 소리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36" name="Google Shape;736;g382e7a5c8b0_0_239" title="화면 캡처 2025-08-27 1652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275" y="1452925"/>
            <a:ext cx="6607551" cy="50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1" name="Google Shape;741;g382e7a5c8b0_0_24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고객의 소리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42" name="Google Shape;742;g382e7a5c8b0_0_245" title="화면 캡처 2025-08-27 1655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918" y="1457511"/>
            <a:ext cx="4879449" cy="495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g382e7a5c8b0_0_30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서류 발급 이력 조회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2" name="Google Shape;92;g382e7a5c8b0_0_307" title="화면 캡처 2025-08-27 1719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50" y="2063375"/>
            <a:ext cx="8734074" cy="324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Google Shape;747;g382e7a5c8b0_0_25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고객의 소리 작성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확인(비밀번호 입력)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48" name="Google Shape;748;g382e7a5c8b0_0_252" title="화면 캡처 2025-08-27 1656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00" y="1484350"/>
            <a:ext cx="8779149" cy="47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3" name="Google Shape;753;g382e7a5c8b0_0_25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고객의 소리 작성 확인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상세보기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54" name="Google Shape;754;g382e7a5c8b0_0_258" title="화면 캡처 2025-08-27 1656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75" y="1481450"/>
            <a:ext cx="8478325" cy="49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9" name="Google Shape;759;g382e7a5c8b0_0_26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고객의 소리 작성 확인 상세보기(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답변이 있을 경우)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60" name="Google Shape;760;g382e7a5c8b0_0_264" title="화면 캡처 2025-08-27 1701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938" y="1437390"/>
            <a:ext cx="7953676" cy="4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" name="Google Shape;765;g382e7a5c8b0_0_27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칭찬 릴레이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66" name="Google Shape;766;g382e7a5c8b0_0_271" title="화면 캡처 2025-08-27 1702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725" y="1465325"/>
            <a:ext cx="7548324" cy="490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1" name="Google Shape;771;g382e7a5c8b0_0_27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칭찬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작성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72" name="Google Shape;772;g382e7a5c8b0_0_277" title="화면 캡처 2025-08-27 1703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63" y="1480600"/>
            <a:ext cx="8472850" cy="481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Google Shape;777;g382e7a5c8b0_0_28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서비스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칭찬글 작성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 올라간 목록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78" name="Google Shape;778;g382e7a5c8b0_0_283" title="화면 캡처 2025-08-27 1703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63" y="1485248"/>
            <a:ext cx="8284874" cy="483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3" name="Google Shape;783;g382e7a5c8b0_0_18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84" name="Google Shape;784;g382e7a5c8b0_0_183" title="화면 캡처 2025-08-27 1842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61" y="1684600"/>
            <a:ext cx="9073098" cy="434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9" name="Google Shape;789;g382e7a5c8b0_0_33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환자 관리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90" name="Google Shape;790;g382e7a5c8b0_0_335" title="환자관리_관계자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50" y="1754378"/>
            <a:ext cx="9064552" cy="42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5" name="Google Shape;795;g382e7a5c8b0_0_34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환자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96" name="Google Shape;796;g382e7a5c8b0_0_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97" y="1686671"/>
            <a:ext cx="9011102" cy="443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1" name="Google Shape;801;g382e7a5c8b0_0_34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환자 상세정보-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환자 예약 내역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02" name="Google Shape;802;g382e7a5c8b0_0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25" y="1641650"/>
            <a:ext cx="8989550" cy="4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g382e7a5c8b0_0_31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상담 내역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8" name="Google Shape;98;g382e7a5c8b0_0_313" title="화면 캡처 2025-08-27 1719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00" y="1709750"/>
            <a:ext cx="8950175" cy="42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7" name="Google Shape;807;g382e7a5c8b0_0_35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환자 상세정보- 환자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 기록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08" name="Google Shape;808;g382e7a5c8b0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62" y="1635925"/>
            <a:ext cx="9041650" cy="44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3" name="Google Shape;813;g382e7a5c8b0_0_35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관리(의사 목록)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14" name="Google Shape;814;g382e7a5c8b0_0_359" title="스크린샷 2025-08-27 1859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25" y="1568475"/>
            <a:ext cx="8990027" cy="46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" name="Google Shape;819;g382e7a5c8b0_0_36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관리(의사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상세정보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20" name="Google Shape;820;g382e7a5c8b0_0_365" title="화면 캡처 2025-08-27 1901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87" y="1843275"/>
            <a:ext cx="9047027" cy="409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" name="Google Shape;825;g382e7a5c8b0_0_37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관리(의사 상세정보)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26" name="Google Shape;826;g382e7a5c8b0_0_371" title="화면 캡처 2025-08-27 1901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00" y="1688874"/>
            <a:ext cx="9019973" cy="4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Google Shape;831;g382e7a5c8b0_0_4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관리(의사 상세정보 - 스케줄 등록 및 수정)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32" name="Google Shape;832;g382e7a5c8b0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13" y="1644725"/>
            <a:ext cx="8970350" cy="441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7" name="Google Shape;837;g382e7a5c8b0_0_37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관리(의사 상세정보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 내역 상태 변경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38" name="Google Shape;838;g382e7a5c8b0_0_378" title="스크린샷 2025-08-27 1905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63" y="2241275"/>
            <a:ext cx="9024451" cy="30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g382e7a5c8b0_0_38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협력의 관리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44" name="Google Shape;844;g382e7a5c8b0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0" y="1543899"/>
            <a:ext cx="9041002" cy="46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" name="Google Shape;849;g382e7a5c8b0_0_39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협력의 관리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상세보기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50" name="Google Shape;850;g382e7a5c8b0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50" y="1624800"/>
            <a:ext cx="8942674" cy="44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5" name="Google Shape;855;g382e7a5c8b0_0_39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협력의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협진 요청 목록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56" name="Google Shape;856;g382e7a5c8b0_0_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88" y="1705550"/>
            <a:ext cx="8981198" cy="442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1" name="Google Shape;861;g382e7a5c8b0_0_40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협력의 관리- 협진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등록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62" name="Google Shape;862;g382e7a5c8b0_0_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38" y="1644725"/>
            <a:ext cx="9043925" cy="44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g382e7a5c8b0_0_31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고객의 소리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4" name="Google Shape;104;g382e7a5c8b0_0_319" title="화면 캡처 2025-08-27 1719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813" y="1431700"/>
            <a:ext cx="7913499" cy="497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" name="Google Shape;867;g382e7a5c8b0_0_40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협력의 관리- 협진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68" name="Google Shape;868;g382e7a5c8b0_0_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38" y="1631788"/>
            <a:ext cx="8978299" cy="4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3" name="Google Shape;873;g382e7a5c8b0_0_41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협력의 관리-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협진 요청 내역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74" name="Google Shape;874;g382e7a5c8b0_0_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5" y="1654700"/>
            <a:ext cx="8962973" cy="44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9" name="Google Shape;879;g382e7a5c8b0_0_42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 승인 대기 - 가입 승인 대기 목록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80" name="Google Shape;880;g382e7a5c8b0_0_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63" y="1684626"/>
            <a:ext cx="8954448" cy="440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5" name="Google Shape;885;g382e7a5c8b0_0_42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 승인 대기 - 전체 신청 내역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86" name="Google Shape;886;g382e7a5c8b0_0_429" title="화면 캡처 2025-08-27 1924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00" y="1558450"/>
            <a:ext cx="9087051" cy="45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382e7a5c8b0_0_429" title="화면 캡처 2025-08-27 1924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961" y="4096846"/>
            <a:ext cx="7476023" cy="20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2" name="Google Shape;892;g382e7a5c8b0_0_43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관리 - 의료진 공지사항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93" name="Google Shape;893;g382e7a5c8b0_0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88" y="1704625"/>
            <a:ext cx="8876626" cy="436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8" name="Google Shape;898;g382e7a5c8b0_0_92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관리 - 의료진 공지사항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99" name="Google Shape;899;g382e7a5c8b0_0_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50" y="1714175"/>
            <a:ext cx="8908675" cy="43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4" name="Google Shape;904;g382e7a5c8b0_0_44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관리 - 의료진 공지사항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05" name="Google Shape;905;g382e7a5c8b0_0_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00" y="1643375"/>
            <a:ext cx="9004402" cy="443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0" name="Google Shape;910;g382e7a5c8b0_0_46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관리 - 의료진 공지사항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11" name="Google Shape;911;g382e7a5c8b0_0_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74" y="1592825"/>
            <a:ext cx="9034627" cy="44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6" name="Google Shape;916;g382e7a5c8b0_0_46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협진 요청 내역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17" name="Google Shape;917;g382e7a5c8b0_0_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38" y="1647700"/>
            <a:ext cx="9020726" cy="4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" name="Google Shape;922;g382e7a5c8b0_0_47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관리- 전체 협진 요청 내역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상세정보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23" name="Google Shape;923;g382e7a5c8b0_0_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13" y="1684688"/>
            <a:ext cx="8878752" cy="43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g382e7a5c8b0_0_32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회원정보(정보수정/탈퇴)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0" name="Google Shape;110;g382e7a5c8b0_0_325" title="화면 캡처 2025-08-27 1720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575" y="1443200"/>
            <a:ext cx="6106424" cy="491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8" name="Google Shape;928;g382e7a5c8b0_0_47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관리- 전체 협진 요청 내역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엑셀 다운로드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29" name="Google Shape;929;g382e7a5c8b0_0_479" title="화면 캡처 2025-08-27 1935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25" y="2326896"/>
            <a:ext cx="9011151" cy="327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4" name="Google Shape;934;g382e7a5c8b0_0_48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관리-예약 현황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35" name="Google Shape;935;g382e7a5c8b0_0_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25" y="1720900"/>
            <a:ext cx="9008923" cy="44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0" name="Google Shape;940;g382e7a5c8b0_0_49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날에 대한 예약 상세 목록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41" name="Google Shape;941;g382e7a5c8b0_0_496" title="화면 캡처 2025-08-27 1937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1497725"/>
            <a:ext cx="7524749" cy="49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6" name="Google Shape;946;g382e7a5c8b0_0_50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 상세 목록 환자 상세 보기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47" name="Google Shape;947;g382e7a5c8b0_0_502" title="화면 캡처 2025-08-27 1938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25" y="1445700"/>
            <a:ext cx="7516426" cy="49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" name="Google Shape;952;g382e7a5c8b0_0_50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관리-예약 상세 목록 환자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 내역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53" name="Google Shape;953;g382e7a5c8b0_0_508" title="화면 캡처 2025-08-27 1938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925" y="1426950"/>
            <a:ext cx="7471726" cy="49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8" name="Google Shape;958;g382e7a5c8b0_0_51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관리-예약 상세 목록 환자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 기록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59" name="Google Shape;959;g382e7a5c8b0_0_514" title="화면 캡처 2025-08-27 1938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63" y="1438600"/>
            <a:ext cx="8114675" cy="49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4" name="Google Shape;964;g382e7a5c8b0_0_52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환자 담당 의사 스케줄 상세 정보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65" name="Google Shape;965;g382e7a5c8b0_0_520" title="화면 캡처 2025-08-27 1939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5" y="1952149"/>
            <a:ext cx="9011125" cy="36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0" name="Google Shape;970;g382e7a5c8b0_0_52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환자 담당 의사 스케줄 상세 정보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71" name="Google Shape;971;g382e7a5c8b0_0_526" title="화면 캡처 2025-08-27 1940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13" y="2167500"/>
            <a:ext cx="9051150" cy="34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6" name="Google Shape;976;g382e7a5c8b0_0_53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관리-예약 상세 목록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엑셀 다운로드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77" name="Google Shape;977;g382e7a5c8b0_0_532" title="화면 캡처 2025-08-27 1941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63" y="2126100"/>
            <a:ext cx="8964676" cy="34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2" name="Google Shape;982;g382e7a5c8b0_0_93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빠른예약 신청 내역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83" name="Google Shape;983;g382e7a5c8b0_0_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25" y="1769950"/>
            <a:ext cx="8876674" cy="43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Google Shape;115;g37801d85b17_0_3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관계자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페이지(관리자, 협력의, 본원의사)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6" name="Google Shape;116;g37801d85b17_0_31" title="관리자페이지화면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275" y="1445700"/>
            <a:ext cx="5279925" cy="49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8" name="Google Shape;988;g382e7a5c8b0_0_94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관리-빠른예약 신청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내역 상태 변경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89" name="Google Shape;989;g382e7a5c8b0_0_941" title="스크린샷 2025-08-27 2121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00" y="1672800"/>
            <a:ext cx="9068375" cy="4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4" name="Google Shape;994;g382e7a5c8b0_0_53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상담 내역 목록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95" name="Google Shape;995;g382e7a5c8b0_0_538" title="화면 캡처 2025-08-27 1947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50" y="1840975"/>
            <a:ext cx="9039351" cy="409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0" name="Google Shape;1000;g382e7a5c8b0_0_54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관리-상담 내역 목록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상세보기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01" name="Google Shape;1001;g382e7a5c8b0_0_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25" y="1635525"/>
            <a:ext cx="9084749" cy="44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6" name="Google Shape;1006;g382e7a5c8b0_0_55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예약/상담 관리-상담 내역 목록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상태변경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07" name="Google Shape;1007;g382e7a5c8b0_0_550" title="스크린샷 2025-08-27 1949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25" y="1710850"/>
            <a:ext cx="9077549" cy="42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2" name="Google Shape;1012;g382e7a5c8b0_0_55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언론보도 목록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13" name="Google Shape;1013;g382e7a5c8b0_0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38" y="1664875"/>
            <a:ext cx="9073901" cy="446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8" name="Google Shape;1018;g382e7a5c8b0_0_56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언론보도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19" name="Google Shape;1019;g382e7a5c8b0_0_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00" y="1728900"/>
            <a:ext cx="9058574" cy="44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" name="Google Shape;1024;g382e7a5c8b0_0_56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언론보도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25" name="Google Shape;1025;g382e7a5c8b0_0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25" y="1723500"/>
            <a:ext cx="9020726" cy="443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Google Shape;1030;g382e7a5c8b0_0_57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채용공고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31" name="Google Shape;1031;g382e7a5c8b0_0_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38" y="1710750"/>
            <a:ext cx="8980723" cy="44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6" name="Google Shape;1036;g382e7a5c8b0_0_58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채용공고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37" name="Google Shape;1037;g382e7a5c8b0_0_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62" y="1698975"/>
            <a:ext cx="9020875" cy="44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2" name="Google Shape;1042;g382e7a5c8b0_0_94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채용공고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43" name="Google Shape;1043;g382e7a5c8b0_0_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13" y="1774375"/>
            <a:ext cx="9030350" cy="44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g37801d85b17_0_3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관계자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페이지(본원 의사)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2" name="Google Shape;122;g37801d85b17_0_37" title="관계자전용회원가입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400" y="1429675"/>
            <a:ext cx="3457606" cy="50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7801d85b17_0_37" title="의사_신청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9800" y="1429675"/>
            <a:ext cx="3009625" cy="143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7801d85b17_0_37" title="진료과 선택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1200" y="2909900"/>
            <a:ext cx="2472000" cy="3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8" name="Google Shape;1048;g382e7a5c8b0_0_58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채용공고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49" name="Google Shape;1049;g382e7a5c8b0_0_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00" y="1620551"/>
            <a:ext cx="9012725" cy="459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" name="Google Shape;1054;g382e7a5c8b0_0_59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병원소식 관리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55" name="Google Shape;1055;g382e7a5c8b0_0_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38" y="1728900"/>
            <a:ext cx="9042326" cy="44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0" name="Google Shape;1060;g382e7a5c8b0_0_59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병원소식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61" name="Google Shape;1061;g382e7a5c8b0_0_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00" y="1720900"/>
            <a:ext cx="9090173" cy="447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6" name="Google Shape;1066;g382e7a5c8b0_0_45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관리 - 의료진 공지사항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67" name="Google Shape;1067;g382e7a5c8b0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75" y="1608825"/>
            <a:ext cx="8960050" cy="441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2" name="Google Shape;1072;g382e7a5c8b0_0_60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병원소식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73" name="Google Shape;1073;g382e7a5c8b0_0_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25" y="1637200"/>
            <a:ext cx="9012725" cy="44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8" name="Google Shape;1078;g382e7a5c8b0_0_61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관리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79" name="Google Shape;1079;g382e7a5c8b0_0_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50" y="1752925"/>
            <a:ext cx="9005275" cy="44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4" name="Google Shape;1084;g382e7a5c8b0_0_64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공지사항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85" name="Google Shape;1085;g382e7a5c8b0_0_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50" y="1807775"/>
            <a:ext cx="8930875" cy="43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0" name="Google Shape;1090;g382e7a5c8b0_0_62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공지사항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91" name="Google Shape;1091;g382e7a5c8b0_0_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50" y="1767350"/>
            <a:ext cx="8898274" cy="4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6" name="Google Shape;1096;g382e7a5c8b0_0_63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공지사항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97" name="Google Shape;1097;g382e7a5c8b0_0_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13" y="1722800"/>
            <a:ext cx="8988749" cy="44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2" name="Google Shape;1102;g382e7a5c8b0_0_64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강좌 및 행사 관리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03" name="Google Shape;1103;g382e7a5c8b0_0_646" title="화면 캡처 2025-08-27 2000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37" y="1793550"/>
            <a:ext cx="9015727" cy="42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Google Shape;129;g37801d85b17_0_4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의료진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의료진 찾기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30" name="Google Shape;130;g37801d85b17_0_45" title="의료진 페이지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75" y="1489425"/>
            <a:ext cx="8893100" cy="491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7801d85b17_0_45" title="화면 캡처 2025-08-26 11092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7013" y="2782208"/>
            <a:ext cx="5320074" cy="3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8" name="Google Shape;1108;g382e7a5c8b0_0_65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강좌 및 행사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09" name="Google Shape;1109;g382e7a5c8b0_0_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87" y="1672875"/>
            <a:ext cx="8928427" cy="439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4" name="Google Shape;1114;g382e7a5c8b0_0_65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강좌 및 행사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15" name="Google Shape;1115;g382e7a5c8b0_0_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38" y="1679100"/>
            <a:ext cx="9028723" cy="44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0" name="Google Shape;1120;g382e7a5c8b0_0_66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강좌 및 행사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21" name="Google Shape;1121;g382e7a5c8b0_0_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8" y="1792925"/>
            <a:ext cx="8940326" cy="4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" name="Google Shape;1126;g382e7a5c8b0_0_67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FAQ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27" name="Google Shape;1127;g382e7a5c8b0_0_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25" y="1743125"/>
            <a:ext cx="9028752" cy="44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2" name="Google Shape;1132;g382e7a5c8b0_0_68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FAQ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33" name="Google Shape;1133;g382e7a5c8b0_0_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25" y="1736900"/>
            <a:ext cx="9041424" cy="44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8" name="Google Shape;1138;g382e7a5c8b0_0_69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FAQ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39" name="Google Shape;1139;g382e7a5c8b0_0_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38" y="1722425"/>
            <a:ext cx="8940701" cy="440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4" name="Google Shape;1144;g382e7a5c8b0_0_68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FAQ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45" name="Google Shape;1145;g382e7a5c8b0_0_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25" y="1734150"/>
            <a:ext cx="9010925" cy="44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0" name="Google Shape;1150;g382e7a5c8b0_0_69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기부 관리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51" name="Google Shape;1151;g382e7a5c8b0_0_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13" y="1558125"/>
            <a:ext cx="9068750" cy="47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6" name="Google Shape;1156;g382e7a5c8b0_0_70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기부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내역 엑셀 다운로드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57" name="Google Shape;1157;g382e7a5c8b0_0_705" title="화면 캡처 2025-08-27 2009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425" y="1496775"/>
            <a:ext cx="6600826" cy="4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g382e7a5c8b0_0_71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고객의 소리 관리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63" name="Google Shape;1163;g382e7a5c8b0_0_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50" y="1664875"/>
            <a:ext cx="8992598" cy="44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Google Shape;136;g37801d85b17_0_6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의료진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의료진 선택 후 상세페이지로 이동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37" name="Google Shape;137;g37801d85b17_0_62" title="의사 클릭후 상세정보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75" y="1609700"/>
            <a:ext cx="9084823" cy="456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8" name="Google Shape;1168;g382e7a5c8b0_0_71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고객의 소리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69" name="Google Shape;1169;g382e7a5c8b0_0_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13" y="1699275"/>
            <a:ext cx="9052752" cy="44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4" name="Google Shape;1174;g382e7a5c8b0_0_72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고객의 소리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답변 수정 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75" name="Google Shape;1175;g382e7a5c8b0_0_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13" y="1688875"/>
            <a:ext cx="8878776" cy="43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0" name="Google Shape;1180;g382e7a5c8b0_0_73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칭찬 릴레이 관리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81" name="Google Shape;1181;g382e7a5c8b0_0_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5" y="1736900"/>
            <a:ext cx="8976350" cy="4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6" name="Google Shape;1186;g382e7a5c8b0_0_73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사용자 활동 로그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87" name="Google Shape;1187;g382e7a5c8b0_0_736" title="화면 캡처 2025-08-27 2015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63" y="1736625"/>
            <a:ext cx="9025477" cy="436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" name="Google Shape;1192;g382e7a5c8b0_0_74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관리- 사용자 활동 로그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93" name="Google Shape;1193;g382e7a5c8b0_0_748" title="화면 캡처 2025-08-27 2015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63" y="1736625"/>
            <a:ext cx="9025477" cy="436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" name="Google Shape;1198;g382e7a5c8b0_0_75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99" name="Google Shape;1199;g382e7a5c8b0_0_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" y="1620925"/>
            <a:ext cx="9018926" cy="472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g382e7a5c8b0_0_75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본원 공지사항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05" name="Google Shape;1205;g382e7a5c8b0_0_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88" y="1680875"/>
            <a:ext cx="9027398" cy="44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" name="Google Shape;1210;g382e7a5c8b0_0_76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협력센터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공지사항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11" name="Google Shape;1211;g382e7a5c8b0_0_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63" y="1796050"/>
            <a:ext cx="8852626" cy="435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6" name="Google Shape;1216;g382e7a5c8b0_0_77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스케줄 확인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17" name="Google Shape;1217;g382e7a5c8b0_0_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13" y="1754575"/>
            <a:ext cx="8892350" cy="4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" name="Google Shape;1222;g382e7a5c8b0_0_77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 확인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23" name="Google Shape;1223;g382e7a5c8b0_0_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38" y="1701225"/>
            <a:ext cx="8996525" cy="44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31;p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 상단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2" name="Google Shape;32;p2" title="메인페이지_상단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213" y="1683225"/>
            <a:ext cx="9053150" cy="42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g37801d85b17_0_7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의료진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의사의 해당 진료과 다른 의료진 찾기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43" name="Google Shape;143;g37801d85b17_0_70" title="화면 캡처 2025-08-26 11173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13" y="1485700"/>
            <a:ext cx="8987949" cy="47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" name="Google Shape;1228;g382e7a5c8b0_0_79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예약 확인-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진료기록지 작성하기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29" name="Google Shape;1229;g382e7a5c8b0_0_790" title="진료기록지 작성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200" y="1443875"/>
            <a:ext cx="4915674" cy="49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" name="Google Shape;1234;g382e7a5c8b0_0_78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예약 확인-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진료기록지 확인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35" name="Google Shape;1235;g382e7a5c8b0_0_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00" y="1739050"/>
            <a:ext cx="8887123" cy="43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0" name="Google Shape;1240;g382e7a5c8b0_0_79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 신청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41" name="Google Shape;1241;g382e7a5c8b0_0_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63" y="1680075"/>
            <a:ext cx="9076450" cy="44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" name="Google Shape;1246;g382e7a5c8b0_0_80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의뢰 협진 요청서 작성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47" name="Google Shape;1247;g382e7a5c8b0_0_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25" y="1555750"/>
            <a:ext cx="8996726" cy="46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" name="Google Shape;1252;g382e7a5c8b0_0_81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 협진 요청서 작성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53" name="Google Shape;1253;g382e7a5c8b0_0_8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25" y="1615925"/>
            <a:ext cx="8988725" cy="464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8" name="Google Shape;1258;g382e7a5c8b0_0_80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협진 요청 신청 완료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59" name="Google Shape;1259;g382e7a5c8b0_0_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25" y="1665875"/>
            <a:ext cx="9039326" cy="44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4" name="Google Shape;1264;g382e7a5c8b0_0_82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 의뢰 현황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65" name="Google Shape;1265;g382e7a5c8b0_0_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5" y="1712900"/>
            <a:ext cx="8976350" cy="4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0" name="Google Shape;1270;g382e7a5c8b0_0_82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제증명 발급 신청 목록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71" name="Google Shape;1271;g382e7a5c8b0_0_827" title="화면 캡처 2025-08-27 1644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1918775"/>
            <a:ext cx="85915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6" name="Google Shape;1276;g382e7a5c8b0_0_83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제증명 발급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작성(소견서)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77" name="Google Shape;1277;g382e7a5c8b0_0_833" title="화면 캡처 2025-08-27 1644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700" y="1491150"/>
            <a:ext cx="4168950" cy="49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" name="Google Shape;1282;g382e7a5c8b0_0_83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제증명 발급 작성(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진단서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83" name="Google Shape;1283;g382e7a5c8b0_0_839" title="진단서작성하기(의사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550" y="1466175"/>
            <a:ext cx="4145099" cy="49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Google Shape;148;g37801d85b17_0_7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의료진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상세 정보(소개)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49" name="Google Shape;149;g37801d85b17_0_76" title="화면 캡처 2025-08-26 11192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00" y="1424100"/>
            <a:ext cx="8666974" cy="497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8" name="Google Shape;1288;g382e7a5c8b0_0_84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제증명 발급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(진단서)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89" name="Google Shape;1289;g382e7a5c8b0_0_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75" y="1526600"/>
            <a:ext cx="7708051" cy="48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4" name="Google Shape;1294;g382e7a5c8b0_0_85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제증명 발급 수정(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소견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서)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95" name="Google Shape;1295;g382e7a5c8b0_0_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825" y="1432875"/>
            <a:ext cx="7721774" cy="487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0" name="Google Shape;1300;g382e7a5c8b0_0_85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의료진 찾기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301" name="Google Shape;1301;g382e7a5c8b0_0_859" title="화면 캡처 2025-08-27 2047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475" y="1434788"/>
            <a:ext cx="6180799" cy="46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g382e7a5c8b0_0_859" title="화면 캡처 2025-08-27 2047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900" y="2677025"/>
            <a:ext cx="5714099" cy="379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" name="Google Shape;1307;g382e7a5c8b0_0_86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의사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 수정/ 탈퇴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308" name="Google Shape;1308;g382e7a5c8b0_0_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875" y="1480475"/>
            <a:ext cx="7339824" cy="493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g37801d85b17_0_8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55" name="Google Shape;155;g37801d85b17_0_82" title="화면 캡처 2025-08-26 11212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800" y="1517725"/>
            <a:ext cx="9077624" cy="48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g37801d85b17_0_8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찾기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61" name="Google Shape;161;g37801d85b17_0_88" title="화면 캡처 2025-08-26 12500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850" y="1476525"/>
            <a:ext cx="8975873" cy="474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Google Shape;166;g37801d85b17_0_9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선택 시 과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67" name="Google Shape;167;g37801d85b17_0_93" title="화면 캡처 2025-08-26 11214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300" y="1437700"/>
            <a:ext cx="8602926" cy="501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g37801d85b17_0_9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의료진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73" name="Google Shape;173;g37801d85b17_0_99" title="화면 캡처 2025-08-26 11243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25" y="1493650"/>
            <a:ext cx="9006126" cy="48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g37801d85b17_0_10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 예약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79" name="Google Shape;179;g37801d85b17_0_105" title="화면 캡처 2025-08-26 17121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875" y="1439425"/>
            <a:ext cx="7651651" cy="489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g37801d85b17_0_19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 예약 후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85" name="Google Shape;185;g37801d85b17_0_197" title="비회원 예약 후 페이지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875" y="1730350"/>
            <a:ext cx="9107802" cy="44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g37801d85b17_0_20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 예약 진료 일정 선택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91" name="Google Shape;191;g37801d85b17_0_203" title="화면 캡처 2025-08-26 12590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50" y="1612350"/>
            <a:ext cx="9036873" cy="458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g37801d85b17_0_21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문진표 작성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97" name="Google Shape;197;g37801d85b17_0_219" title="화면 캡처 2025-08-26 15370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750" y="1437700"/>
            <a:ext cx="7133113" cy="4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Google Shape;37;g37801d85b17_0_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 하단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8" name="Google Shape;38;g37801d85b17_0_1" title="메인페이지_하단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512" y="1569800"/>
            <a:ext cx="9072552" cy="46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g37801d85b17_0_22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문진표 작성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03" name="Google Shape;203;g37801d85b17_0_227" title="화면 캡처 2025-08-26 15071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50" y="1421150"/>
            <a:ext cx="7991975" cy="49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Google Shape;208;g37801d85b17_0_23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예약완료 및 확인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09" name="Google Shape;209;g37801d85b17_0_233" title="비회원 예약 수정본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450" y="1453675"/>
            <a:ext cx="8100775" cy="49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g37801d85b17_0_23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인쇄 페이지(pdf)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15" name="Google Shape;215;g37801d85b17_0_239" title="화면 캡처 2025-08-26 17081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175" y="1434425"/>
            <a:ext cx="7524375" cy="49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g37801d85b17_0_24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 예약 조회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21" name="Google Shape;221;g37801d85b17_0_245" title="비회원예약내역조회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288" y="1858100"/>
            <a:ext cx="8961002" cy="32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g37801d85b17_0_25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 예약 변경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27" name="Google Shape;227;g37801d85b17_0_251" title="예약변경_비회원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046" y="1582950"/>
            <a:ext cx="9055477" cy="44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g37801d85b17_0_25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 예약 취소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33" name="Google Shape;233;g37801d85b17_0_257" title="화면 캡처 2025-08-26 15424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700" y="1900025"/>
            <a:ext cx="8936601" cy="37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g37801d85b17_0_11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 안내 페이지(인터넷 예약)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39" name="Google Shape;239;g37801d85b17_0_111" title="화면 캡처 2025-08-26 11320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125" y="1416075"/>
            <a:ext cx="7890525" cy="50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g37801d85b17_0_11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 안내 페이지(전화예약)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45" name="Google Shape;245;g37801d85b17_0_117" title="화면 캡처 2025-08-26 11331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983" y="1415754"/>
            <a:ext cx="8762127" cy="50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g37801d85b17_0_12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 안내 페이지(방문예약)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51" name="Google Shape;251;g37801d85b17_0_123" title="화면 캡처 2025-08-26 11342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350" y="1445692"/>
            <a:ext cx="8642900" cy="49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g37801d85b17_0_12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 안내 페이지(빠른예약)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57" name="Google Shape;257;g37801d85b17_0_129" title="화면 캡처 2025-08-26 11351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25" y="1478400"/>
            <a:ext cx="8805126" cy="495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oogle Shape;43;g382e7a5c8b0_0_74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통합검색 기능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4" name="Google Shape;44;g382e7a5c8b0_0_742" title="화면 캡처 2025-08-27 2017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213" y="1467875"/>
            <a:ext cx="6851151" cy="494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Google Shape;262;g37801d85b17_0_13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 안내 페이지(빠른예약 신청)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63" name="Google Shape;263;g37801d85b17_0_135" title="화면 캡처 2025-08-26 11362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400" y="1429675"/>
            <a:ext cx="8330775" cy="499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g37801d85b17_0_14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 안내 페이지(빠른예약 신청 완료)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69" name="Google Shape;269;g37801d85b17_0_144" title="화면 캡처 2025-08-26 11381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000" y="1429700"/>
            <a:ext cx="8212450" cy="499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g37801d85b17_0_15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상담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75" name="Google Shape;275;g37801d85b17_0_155" title="화면 캡처 2025-08-26 11414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029" y="1401925"/>
            <a:ext cx="8136527" cy="50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g37801d85b17_0_16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예약/진료 상담 완료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81" name="Google Shape;281;g37801d85b17_0_161" title="화면 캡처 2025-08-26 11421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875" y="1416150"/>
            <a:ext cx="7811749" cy="503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g37801d85b17_0_17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협력기관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협력기관 메인페이지 상단(MEPIPRIME 협진 병원 센터)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87" name="Google Shape;287;g37801d85b17_0_172" title="화면 캡처 2025-08-26 11480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675" y="1512125"/>
            <a:ext cx="9074226" cy="445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Google Shape;292;g37801d85b17_0_17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협력기관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협력기관 메인페이지 하단(MEPIPRIME 협진 병원 센터)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93" name="Google Shape;293;g37801d85b17_0_179" title="화면 캡처 2025-08-26 11483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25" y="1761650"/>
            <a:ext cx="9073527" cy="44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8" name="Google Shape;298;g37801d85b17_0_26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진료협력센터소개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99" name="Google Shape;299;g37801d85b17_0_269" title="화면 캡처 2025-08-26 16025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696" y="1453696"/>
            <a:ext cx="7726099" cy="49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Google Shape;304;g37801d85b17_0_28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진료협력센터소개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센터장 인사말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05" name="Google Shape;305;g37801d85b17_0_281" title="협력_센터장 인사말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683" y="1525313"/>
            <a:ext cx="9098224" cy="44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g37801d85b17_0_29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진료의뢰&amp;조회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11" name="Google Shape;311;g37801d85b17_0_292" title="진료의뢰안내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713" y="1463625"/>
            <a:ext cx="9098150" cy="4795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g37801d85b17_0_29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진료의뢰&amp;조회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 신청현황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17" name="Google Shape;317;g37801d85b17_0_298" title="진료의뢰 신청현황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13" y="2094050"/>
            <a:ext cx="9049552" cy="30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oogle Shape;49;g37801d85b17_0_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페이지(메인)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0" name="Google Shape;50;g37801d85b17_0_7" title="로그인 페이지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50" y="1476775"/>
            <a:ext cx="8928074" cy="48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Google Shape;322;g37801d85b17_0_30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진료의뢰&amp;조회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 상세정보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23" name="Google Shape;323;g37801d85b17_0_304" title="화면 캡처 2025-08-26 16313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42" y="1486813"/>
            <a:ext cx="8805701" cy="48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g37801d85b17_0_31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진료의뢰&amp;조회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 소견 작성 후 댓글 작성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29" name="Google Shape;329;g37801d85b17_0_315" title="화면 캡처 2025-08-26 16513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5" y="1558500"/>
            <a:ext cx="9084324" cy="4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37801d85b17_0_32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진료의뢰&amp;조회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의뢰/회송 환자 결과 조회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35" name="Google Shape;335;g37801d85b17_0_321" title="화면 캡처 2025-08-26 16525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38" y="1586925"/>
            <a:ext cx="8980300" cy="44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g37801d85b17_0_32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진료의뢰&amp;조회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의료진 검색(협력 의료진 소개)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41" name="Google Shape;341;g37801d85b17_0_327" title="화면 캡처 2025-08-26 16550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900" y="1518749"/>
            <a:ext cx="8967774" cy="47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" name="Google Shape;346;g37801d85b17_0_33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47" name="Google Shape;347;g37801d85b17_0_333" title="화면 캡처 2025-08-26 16573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92" y="1473075"/>
            <a:ext cx="9033525" cy="481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g37801d85b17_0_34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대상 권한 별 공지사항 작성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53" name="Google Shape;353;g37801d85b17_0_340" title="스크린샷 2025-08-26 16595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096" y="1430380"/>
            <a:ext cx="8819423" cy="49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" name="Google Shape;358;g37801d85b17_0_34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상세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59" name="Google Shape;359;g37801d85b17_0_347" title="화면 캡처 2025-08-26 16580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29" y="1426854"/>
            <a:ext cx="8633301" cy="496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g382e7a5c8b0_0_91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</a:t>
                      </a: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65" name="Google Shape;365;g382e7a5c8b0_0_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38" y="1530050"/>
            <a:ext cx="8562101" cy="48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g37801d85b17_0_35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진료협력네트워크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운영개요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71" name="Google Shape;371;g37801d85b17_0_357" title="화면 캡처 2025-08-26 17160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513" y="1423612"/>
            <a:ext cx="8556552" cy="50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g37801d85b17_0_36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진료협력네트워크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협력병원 현황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77" name="Google Shape;377;g37801d85b17_0_363" title="화면 캡처 2025-08-26 17173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879" y="1508075"/>
            <a:ext cx="9062225" cy="46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Google Shape;55;g37801d85b17_0_1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 회원 전용 로그인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6" name="Google Shape;56;g37801d85b17_0_13" title="일반회원로그인페이지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2450" y="1440750"/>
            <a:ext cx="5356674" cy="49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2" name="Google Shape;382;g37801d85b17_0_36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소개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83" name="Google Shape;383;g37801d85b17_0_369" title="화면 캡처 2025-08-26 17195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92" y="1467351"/>
            <a:ext cx="8759600" cy="4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Google Shape;388;g382e7a5c8b0_0_87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협진의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89" name="Google Shape;389;g382e7a5c8b0_0_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50" y="1560825"/>
            <a:ext cx="9050875" cy="44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4" name="Google Shape;394;g382e7a5c8b0_0_88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협진의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본원 공지사항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95" name="Google Shape;395;g382e7a5c8b0_0_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0" y="1568800"/>
            <a:ext cx="9057677" cy="4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" name="Google Shape;400;g382e7a5c8b0_0_88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협진의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협력센터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01" name="Google Shape;401;g382e7a5c8b0_0_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00" y="1720250"/>
            <a:ext cx="9084773" cy="44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Google Shape;406;g382e7a5c8b0_0_89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협진의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진료의뢰 신현 현황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07" name="Google Shape;407;g382e7a5c8b0_0_8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12" y="1709375"/>
            <a:ext cx="9048552" cy="44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g382e7a5c8b0_0_89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협진의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의뢰/회송 환자 결과 조회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13" name="Google Shape;413;g382e7a5c8b0_0_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13" y="1611900"/>
            <a:ext cx="9044750" cy="44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oogle Shape;418;g382e7a5c8b0_0_90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협진의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의료진 검색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19" name="Google Shape;419;g382e7a5c8b0_0_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38" y="1571075"/>
            <a:ext cx="8979101" cy="47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Google Shape;424;g382e7a5c8b0_0_91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협진의 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 수정/탈퇴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25" name="Google Shape;425;g382e7a5c8b0_0_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447" y="1477725"/>
            <a:ext cx="7354051" cy="49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g37801d85b17_0_37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개요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31" name="Google Shape;431;g37801d85b17_0_375" title="화면 캡처 2025-08-26 17225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229" y="1440404"/>
            <a:ext cx="8037551" cy="49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Google Shape;436;g37801d85b17_0_38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미션/비전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37" name="Google Shape;437;g37801d85b17_0_381" title="화면 캡처 2025-08-26 17231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200" y="1435667"/>
            <a:ext cx="7501151" cy="49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61;g37801d85b17_0_1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 회원 전용 회원가입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2" name="Google Shape;62;g37801d85b17_0_19" title="일반회원회원가입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838" y="1393362"/>
            <a:ext cx="7452323" cy="50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" name="Google Shape;442;g37801d85b17_0_38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인사말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43" name="Google Shape;443;g37801d85b17_0_387" title="화면 캡처 2025-08-26 17232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288" y="1468625"/>
            <a:ext cx="7235424" cy="48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" name="Google Shape;448;g37801d85b17_0_39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연혁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49" name="Google Shape;449;g37801d85b17_0_393" title="화면 캡처 2025-08-26 17234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613" y="1435224"/>
            <a:ext cx="7262349" cy="49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Google Shape;454;g37801d85b17_0_39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조직도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55" name="Google Shape;455;g37801d85b17_0_399" title="화면 캡처 2025-08-26 17235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021" y="1423475"/>
            <a:ext cx="8074652" cy="50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Google Shape;460;g37801d85b17_0_40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진료과 운영 철학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61" name="Google Shape;461;g37801d85b17_0_405" title="화면 캡처 2025-08-26 17240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117" y="1420633"/>
            <a:ext cx="7634450" cy="498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6" name="Google Shape;466;g37801d85b17_0_41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둘러보기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67" name="Google Shape;467;g37801d85b17_0_411" title="화면 캡처 2025-08-26 17244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775" y="1436250"/>
            <a:ext cx="7222024" cy="49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2" name="Google Shape;472;g37801d85b17_0_41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현황 및 통계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73" name="Google Shape;473;g37801d85b17_0_417" title="화면 캡처 2025-08-26 17250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225" y="1429125"/>
            <a:ext cx="6587676" cy="501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g37801d85b17_0_42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주요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오시는 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79" name="Google Shape;479;g37801d85b17_0_423" title="화면 캡처 2025-08-26 17304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425" y="1446750"/>
            <a:ext cx="6344224" cy="50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4" name="Google Shape;484;g37801d85b17_0_42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주요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층별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85" name="Google Shape;485;g37801d85b17_0_429" title="화면 캡처 2025-08-26 17305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700" y="1423300"/>
            <a:ext cx="7696924" cy="49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0" name="Google Shape;490;g37801d85b17_0_43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주요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층별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91" name="Google Shape;491;g37801d85b17_0_435" title="화면 캡처 2025-08-26 17311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463" y="1412700"/>
            <a:ext cx="8114651" cy="49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Google Shape;496;g37801d85b17_0_44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주요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층별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97" name="Google Shape;497;g37801d85b17_0_441" title="화면 캡처 2025-08-26 17312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25" y="1472250"/>
            <a:ext cx="8236574" cy="48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Google Shape;67;g37801d85b17_0_2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8" name="Google Shape;68;g37801d85b17_0_25" title="화면 캡처 2025-08-27 1822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3" y="1503042"/>
            <a:ext cx="8980048" cy="48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g37801d85b17_0_44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주요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층별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03" name="Google Shape;503;g37801d85b17_0_447" title="화면 캡처 2025-08-26 1731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950" y="1435900"/>
            <a:ext cx="8106674" cy="49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8" name="Google Shape;508;g37801d85b17_0_45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주요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주변 편의 시설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09" name="Google Shape;509;g37801d85b17_0_453" title="화면 캡처 2025-08-26 17322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6975" y="1413575"/>
            <a:ext cx="4899976" cy="49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4" name="Google Shape;514;g37801d85b17_0_45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주요 시설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전화번호 안내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15" name="Google Shape;515;g37801d85b17_0_459" title="화면 캡처 2025-08-26 17324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250" y="1542550"/>
            <a:ext cx="8668399" cy="47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g37801d85b17_0_46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언론보도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21" name="Google Shape;521;g37801d85b17_0_465" title="화면 캡처 2025-08-27 1431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00" y="1580350"/>
            <a:ext cx="9003776" cy="45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6" name="Google Shape;526;g382e7a5c8b0_0_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언론보도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27" name="Google Shape;527;g382e7a5c8b0_0_1" title="화면 캡처 2025-08-27 1431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75" y="1435143"/>
            <a:ext cx="7880223" cy="49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g382e7a5c8b0_0_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채용 공고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33" name="Google Shape;533;g382e7a5c8b0_0_7" title="화면 캡처 2025-08-27 1442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500" y="1469050"/>
            <a:ext cx="8057001" cy="489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Google Shape;538;g382e7a5c8b0_0_1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채용 공고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39" name="Google Shape;539;g382e7a5c8b0_0_13" title="화면 캡처 2025-08-27 1443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25" y="1552513"/>
            <a:ext cx="8963726" cy="47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Google Shape;544;g382e7a5c8b0_0_1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소식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45" name="Google Shape;545;g382e7a5c8b0_0_19" title="화면 캡처 2025-08-27 1451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88" y="1465325"/>
            <a:ext cx="8143200" cy="49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Google Shape;550;g382e7a5c8b0_0_2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소식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51" name="Google Shape;551;g382e7a5c8b0_0_27" title="화면 캡처 2025-08-27 1453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63" y="1542200"/>
            <a:ext cx="8751650" cy="47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6" name="Google Shape;556;g382e7a5c8b0_0_923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병원 소식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건강 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57" name="Google Shape;557;g382e7a5c8b0_0_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13" y="1583050"/>
            <a:ext cx="7884149" cy="47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Google Shape;73;g382e7a5c8b0_0_28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-진료 예약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4" name="Google Shape;74;g382e7a5c8b0_0_289" title="화면 캡처 2025-08-27 1718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22" y="1774300"/>
            <a:ext cx="8862552" cy="39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2" name="Google Shape;562;g382e7a5c8b0_0_3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기부 소개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63" name="Google Shape;563;g382e7a5c8b0_0_34" title="화면 캡처 2025-08-27 1459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037" y="1475250"/>
            <a:ext cx="4703499" cy="49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8" name="Google Shape;568;g382e7a5c8b0_0_4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후원하기 입력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69" name="Google Shape;569;g382e7a5c8b0_0_46" title="화면 캡처 2025-08-27 1500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88" y="2270450"/>
            <a:ext cx="8709601" cy="27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" name="Google Shape;574;g382e7a5c8b0_0_5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화면 시스템(카카오페이)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75" name="Google Shape;575;g382e7a5c8b0_0_52" title="화면 캡처 2025-08-27 1500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50" y="1558463"/>
            <a:ext cx="4441325" cy="436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382e7a5c8b0_0_52" title="화면 캡처 2025-08-27 1501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1588721"/>
            <a:ext cx="4441325" cy="436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1" name="Google Shape;581;g382e7a5c8b0_0_5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화면 시스템(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카카오페이)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82" name="Google Shape;582;g382e7a5c8b0_0_59" title="화면 캡처 2025-08-27 1514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60" y="1955725"/>
            <a:ext cx="3407900" cy="41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382e7a5c8b0_0_59" title="KakaoTalk_20250827_16081076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839" y="1639300"/>
            <a:ext cx="2273001" cy="454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382e7a5c8b0_0_59" title="화면 캡처 2025-08-27 1518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232" y="1990897"/>
            <a:ext cx="3248100" cy="39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9" name="Google Shape;589;g382e7a5c8b0_0_6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완료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90" name="Google Shape;590;g382e7a5c8b0_0_68" title="화면 캡처 2025-08-27 1516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1765163"/>
            <a:ext cx="53721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Google Shape;595;g382e7a5c8b0_0_8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기부 내역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96" name="Google Shape;596;g382e7a5c8b0_0_81" title="화면 캡처 2025-08-27 1516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8" y="1636676"/>
            <a:ext cx="8818801" cy="38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Google Shape;601;g382e7a5c8b0_0_8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화면 시스템(토스페이)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02" name="Google Shape;602;g382e7a5c8b0_0_87" title="화면 캡처 2025-08-27 1615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361" y="1453863"/>
            <a:ext cx="4611125" cy="457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82e7a5c8b0_0_87" title="화면 캡처 2025-08-27 1500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00" y="1453875"/>
            <a:ext cx="4421725" cy="45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8" name="Google Shape;608;g382e7a5c8b0_0_9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화면 시스템(토스페이)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09" name="Google Shape;609;g382e7a5c8b0_0_97" title="화면 캡처 2025-08-27 1514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298" y="1504500"/>
            <a:ext cx="3298800" cy="47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382e7a5c8b0_0_97" title="KakaoTalk_20250827_16082593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050" y="1485233"/>
            <a:ext cx="2377949" cy="49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" name="Google Shape;615;g382e7a5c8b0_0_10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완료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16" name="Google Shape;616;g382e7a5c8b0_0_105" title="화면 캡처 2025-08-27 1518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750" y="1760413"/>
            <a:ext cx="52959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1" name="Google Shape;621;g382e7a5c8b0_0_11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{8A25B33A-0818-4235-9410-A86B2822DFD1}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정보 - </a:t>
                      </a: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사회 공헌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기부 내역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22" name="Google Shape;622;g382e7a5c8b0_0_112" title="화면 캡처 2025-08-27 1518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448" y="1594025"/>
            <a:ext cx="8220024" cy="42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2014-06-30T02:21:22Z</dcterms:created>
  <dc:creator>Registered User</dc:creator>
</cp:coreProperties>
</file>